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Lilita One" charset="1" panose="02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 Id="rId4"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6.png" Type="http://schemas.openxmlformats.org/officeDocument/2006/relationships/image"/><Relationship Id="rId6" Target="../media/image27.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766" y="8572044"/>
            <a:ext cx="18425532" cy="7470716"/>
          </a:xfrm>
          <a:custGeom>
            <a:avLst/>
            <a:gdLst/>
            <a:ahLst/>
            <a:cxnLst/>
            <a:rect r="r" b="b" t="t" l="l"/>
            <a:pathLst>
              <a:path h="7470716" w="18425532">
                <a:moveTo>
                  <a:pt x="0" y="0"/>
                </a:moveTo>
                <a:lnTo>
                  <a:pt x="18425532" y="0"/>
                </a:lnTo>
                <a:lnTo>
                  <a:pt x="18425532" y="7470716"/>
                </a:lnTo>
                <a:lnTo>
                  <a:pt x="0" y="747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101315" y="519675"/>
            <a:ext cx="2842953" cy="4114800"/>
          </a:xfrm>
          <a:custGeom>
            <a:avLst/>
            <a:gdLst/>
            <a:ahLst/>
            <a:cxnLst/>
            <a:rect r="r" b="b" t="t" l="l"/>
            <a:pathLst>
              <a:path h="4114800" w="2842953">
                <a:moveTo>
                  <a:pt x="0" y="0"/>
                </a:moveTo>
                <a:lnTo>
                  <a:pt x="2842953" y="0"/>
                </a:lnTo>
                <a:lnTo>
                  <a:pt x="284295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346934" y="519675"/>
            <a:ext cx="2842953" cy="4114800"/>
          </a:xfrm>
          <a:custGeom>
            <a:avLst/>
            <a:gdLst/>
            <a:ahLst/>
            <a:cxnLst/>
            <a:rect r="r" b="b" t="t" l="l"/>
            <a:pathLst>
              <a:path h="4114800" w="2842953">
                <a:moveTo>
                  <a:pt x="2842953" y="0"/>
                </a:moveTo>
                <a:lnTo>
                  <a:pt x="0" y="0"/>
                </a:lnTo>
                <a:lnTo>
                  <a:pt x="0" y="4114800"/>
                </a:lnTo>
                <a:lnTo>
                  <a:pt x="2842953" y="4114800"/>
                </a:lnTo>
                <a:lnTo>
                  <a:pt x="2842953"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361337" y="1300736"/>
            <a:ext cx="9565326" cy="2190114"/>
          </a:xfrm>
          <a:prstGeom prst="rect">
            <a:avLst/>
          </a:prstGeom>
        </p:spPr>
        <p:txBody>
          <a:bodyPr anchor="t" rtlCol="false" tIns="0" lIns="0" bIns="0" rIns="0">
            <a:spAutoFit/>
          </a:bodyPr>
          <a:lstStyle/>
          <a:p>
            <a:pPr algn="ctr">
              <a:lnSpc>
                <a:spcPts val="8329"/>
              </a:lnSpc>
            </a:pPr>
            <a:r>
              <a:rPr lang="en-US" sz="8499">
                <a:solidFill>
                  <a:srgbClr val="00BCF2"/>
                </a:solidFill>
                <a:latin typeface="Lilita One"/>
                <a:ea typeface="Lilita One"/>
                <a:cs typeface="Lilita One"/>
                <a:sym typeface="Lilita One"/>
              </a:rPr>
              <a:t>INTELIGENCIA ARTIFICIAL</a:t>
            </a:r>
          </a:p>
        </p:txBody>
      </p:sp>
      <p:sp>
        <p:nvSpPr>
          <p:cNvPr name="TextBox 6" id="6"/>
          <p:cNvSpPr txBox="true"/>
          <p:nvPr/>
        </p:nvSpPr>
        <p:spPr>
          <a:xfrm rot="0">
            <a:off x="4303733" y="4121204"/>
            <a:ext cx="9680533" cy="3351336"/>
          </a:xfrm>
          <a:prstGeom prst="rect">
            <a:avLst/>
          </a:prstGeom>
        </p:spPr>
        <p:txBody>
          <a:bodyPr anchor="t" rtlCol="false" tIns="0" lIns="0" bIns="0" rIns="0">
            <a:spAutoFit/>
          </a:bodyPr>
          <a:lstStyle/>
          <a:p>
            <a:pPr algn="ctr">
              <a:lnSpc>
                <a:spcPts val="5228"/>
              </a:lnSpc>
            </a:pPr>
            <a:r>
              <a:rPr lang="en-US" sz="4886">
                <a:solidFill>
                  <a:srgbClr val="000000"/>
                </a:solidFill>
                <a:latin typeface="Lilita One"/>
                <a:ea typeface="Lilita One"/>
                <a:cs typeface="Lilita One"/>
                <a:sym typeface="Lilita One"/>
              </a:rPr>
              <a:t> Aplicada en</a:t>
            </a:r>
            <a:r>
              <a:rPr lang="en-US" sz="4886">
                <a:solidFill>
                  <a:srgbClr val="000000"/>
                </a:solidFill>
                <a:latin typeface="Lilita One"/>
                <a:ea typeface="Lilita One"/>
                <a:cs typeface="Lilita One"/>
                <a:sym typeface="Lilita One"/>
              </a:rPr>
              <a:t> redes de distribución para evitar la introducción de contaminantes a la red de agua potable</a:t>
            </a:r>
          </a:p>
          <a:p>
            <a:pPr algn="ctr">
              <a:lnSpc>
                <a:spcPts val="5228"/>
              </a:lnSpc>
            </a:pPr>
          </a:p>
        </p:txBody>
      </p:sp>
      <p:sp>
        <p:nvSpPr>
          <p:cNvPr name="TextBox 7" id="7"/>
          <p:cNvSpPr txBox="true"/>
          <p:nvPr/>
        </p:nvSpPr>
        <p:spPr>
          <a:xfrm rot="0">
            <a:off x="4847921" y="7164526"/>
            <a:ext cx="8592158" cy="1246668"/>
          </a:xfrm>
          <a:prstGeom prst="rect">
            <a:avLst/>
          </a:prstGeom>
        </p:spPr>
        <p:txBody>
          <a:bodyPr anchor="t" rtlCol="false" tIns="0" lIns="0" bIns="0" rIns="0">
            <a:spAutoFit/>
          </a:bodyPr>
          <a:lstStyle/>
          <a:p>
            <a:pPr algn="ctr">
              <a:lnSpc>
                <a:spcPts val="4866"/>
              </a:lnSpc>
            </a:pPr>
            <a:r>
              <a:rPr lang="en-US" sz="4548">
                <a:solidFill>
                  <a:srgbClr val="00BCF2"/>
                </a:solidFill>
                <a:latin typeface="Lilita One"/>
                <a:ea typeface="Lilita One"/>
                <a:cs typeface="Lilita One"/>
                <a:sym typeface="Lilita One"/>
              </a:rPr>
              <a:t>Caro García Jorge Ariel</a:t>
            </a:r>
          </a:p>
          <a:p>
            <a:pPr algn="ctr">
              <a:lnSpc>
                <a:spcPts val="4866"/>
              </a:lnSpc>
            </a:pPr>
            <a:r>
              <a:rPr lang="en-US" sz="4548">
                <a:solidFill>
                  <a:srgbClr val="00BCF2"/>
                </a:solidFill>
                <a:latin typeface="Lilita One"/>
                <a:ea typeface="Lilita One"/>
                <a:cs typeface="Lilita One"/>
                <a:sym typeface="Lilita One"/>
              </a:rPr>
              <a:t>Uribe Armenta Javier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906038" y="4147819"/>
            <a:ext cx="4078725" cy="4777424"/>
          </a:xfrm>
          <a:custGeom>
            <a:avLst/>
            <a:gdLst/>
            <a:ahLst/>
            <a:cxnLst/>
            <a:rect r="r" b="b" t="t" l="l"/>
            <a:pathLst>
              <a:path h="4777424" w="4078725">
                <a:moveTo>
                  <a:pt x="0" y="0"/>
                </a:moveTo>
                <a:lnTo>
                  <a:pt x="4078725" y="0"/>
                </a:lnTo>
                <a:lnTo>
                  <a:pt x="4078725" y="4777424"/>
                </a:lnTo>
                <a:lnTo>
                  <a:pt x="0" y="4777424"/>
                </a:lnTo>
                <a:lnTo>
                  <a:pt x="0" y="0"/>
                </a:lnTo>
                <a:close/>
              </a:path>
            </a:pathLst>
          </a:custGeom>
          <a:blipFill>
            <a:blip r:embed="rId2"/>
            <a:stretch>
              <a:fillRect l="0" t="0" r="0" b="0"/>
            </a:stretch>
          </a:blipFill>
        </p:spPr>
      </p:sp>
      <p:sp>
        <p:nvSpPr>
          <p:cNvPr name="Freeform 3" id="3"/>
          <p:cNvSpPr/>
          <p:nvPr/>
        </p:nvSpPr>
        <p:spPr>
          <a:xfrm flipH="true" flipV="false" rot="0">
            <a:off x="0" y="6342466"/>
            <a:ext cx="4831834" cy="3944534"/>
          </a:xfrm>
          <a:custGeom>
            <a:avLst/>
            <a:gdLst/>
            <a:ahLst/>
            <a:cxnLst/>
            <a:rect r="r" b="b" t="t" l="l"/>
            <a:pathLst>
              <a:path h="3944534" w="4831834">
                <a:moveTo>
                  <a:pt x="4831834" y="0"/>
                </a:moveTo>
                <a:lnTo>
                  <a:pt x="0" y="0"/>
                </a:lnTo>
                <a:lnTo>
                  <a:pt x="0" y="3944534"/>
                </a:lnTo>
                <a:lnTo>
                  <a:pt x="4831834" y="3944534"/>
                </a:lnTo>
                <a:lnTo>
                  <a:pt x="4831834"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true" rot="0">
            <a:off x="13456166" y="0"/>
            <a:ext cx="4831834" cy="3944534"/>
          </a:xfrm>
          <a:custGeom>
            <a:avLst/>
            <a:gdLst/>
            <a:ahLst/>
            <a:cxnLst/>
            <a:rect r="r" b="b" t="t" l="l"/>
            <a:pathLst>
              <a:path h="3944534" w="4831834">
                <a:moveTo>
                  <a:pt x="0" y="3944534"/>
                </a:moveTo>
                <a:lnTo>
                  <a:pt x="4831834" y="3944534"/>
                </a:lnTo>
                <a:lnTo>
                  <a:pt x="4831834" y="0"/>
                </a:lnTo>
                <a:lnTo>
                  <a:pt x="0" y="0"/>
                </a:lnTo>
                <a:lnTo>
                  <a:pt x="0" y="394453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885546" y="704850"/>
            <a:ext cx="12642784" cy="1975832"/>
          </a:xfrm>
          <a:prstGeom prst="rect">
            <a:avLst/>
          </a:prstGeom>
        </p:spPr>
        <p:txBody>
          <a:bodyPr anchor="t" rtlCol="false" tIns="0" lIns="0" bIns="0" rIns="0">
            <a:spAutoFit/>
          </a:bodyPr>
          <a:lstStyle/>
          <a:p>
            <a:pPr algn="l">
              <a:lnSpc>
                <a:spcPts val="16070"/>
              </a:lnSpc>
              <a:spcBef>
                <a:spcPct val="0"/>
              </a:spcBef>
            </a:pPr>
            <a:r>
              <a:rPr lang="en-US" sz="11478">
                <a:solidFill>
                  <a:srgbClr val="00BCF2"/>
                </a:solidFill>
                <a:latin typeface="Lilita One"/>
                <a:ea typeface="Lilita One"/>
                <a:cs typeface="Lilita One"/>
                <a:sym typeface="Lilita One"/>
              </a:rPr>
              <a:t>COMO FUNCIONA</a:t>
            </a:r>
          </a:p>
        </p:txBody>
      </p:sp>
      <p:sp>
        <p:nvSpPr>
          <p:cNvPr name="TextBox 6" id="6"/>
          <p:cNvSpPr txBox="true"/>
          <p:nvPr/>
        </p:nvSpPr>
        <p:spPr>
          <a:xfrm rot="0">
            <a:off x="885546" y="3463847"/>
            <a:ext cx="11712776" cy="4739565"/>
          </a:xfrm>
          <a:prstGeom prst="rect">
            <a:avLst/>
          </a:prstGeom>
        </p:spPr>
        <p:txBody>
          <a:bodyPr anchor="t" rtlCol="false" tIns="0" lIns="0" bIns="0" rIns="0">
            <a:spAutoFit/>
          </a:bodyPr>
          <a:lstStyle/>
          <a:p>
            <a:pPr algn="l" marL="805331" indent="-402665" lvl="1">
              <a:lnSpc>
                <a:spcPts val="3991"/>
              </a:lnSpc>
              <a:buFont typeface="Arial"/>
              <a:buChar char="•"/>
            </a:pPr>
            <a:r>
              <a:rPr lang="en-US" sz="3730">
                <a:solidFill>
                  <a:srgbClr val="000000"/>
                </a:solidFill>
                <a:latin typeface="Lilita One"/>
                <a:ea typeface="Lilita One"/>
                <a:cs typeface="Lilita One"/>
                <a:sym typeface="Lilita One"/>
              </a:rPr>
              <a:t>Control operativo en tiempo real </a:t>
            </a:r>
          </a:p>
          <a:p>
            <a:pPr algn="l" marL="1610661" indent="-536887" lvl="2">
              <a:lnSpc>
                <a:spcPts val="3991"/>
              </a:lnSpc>
              <a:buFont typeface="Arial"/>
              <a:buChar char="⚬"/>
            </a:pPr>
            <a:r>
              <a:rPr lang="en-US" sz="3730">
                <a:solidFill>
                  <a:srgbClr val="000000"/>
                </a:solidFill>
                <a:latin typeface="Lilita One"/>
                <a:ea typeface="Lilita One"/>
                <a:cs typeface="Lilita One"/>
                <a:sym typeface="Lilita One"/>
              </a:rPr>
              <a:t> Generación de escenarios alternativos ante emergencia</a:t>
            </a:r>
            <a:r>
              <a:rPr lang="en-US" sz="3730">
                <a:solidFill>
                  <a:srgbClr val="000000"/>
                </a:solidFill>
                <a:latin typeface="Lilita One"/>
                <a:ea typeface="Lilita One"/>
                <a:cs typeface="Lilita One"/>
                <a:sym typeface="Lilita One"/>
              </a:rPr>
              <a:t>s.</a:t>
            </a:r>
          </a:p>
          <a:p>
            <a:pPr algn="l" marL="805331" indent="-402665" lvl="1">
              <a:lnSpc>
                <a:spcPts val="3991"/>
              </a:lnSpc>
              <a:buFont typeface="Arial"/>
              <a:buChar char="•"/>
            </a:pPr>
            <a:r>
              <a:rPr lang="en-US" sz="3730">
                <a:solidFill>
                  <a:srgbClr val="000000"/>
                </a:solidFill>
                <a:latin typeface="Lilita One"/>
                <a:ea typeface="Lilita One"/>
                <a:cs typeface="Lilita One"/>
                <a:sym typeface="Lilita One"/>
              </a:rPr>
              <a:t>Operación de válvulas y flujo </a:t>
            </a:r>
          </a:p>
          <a:p>
            <a:pPr algn="l" marL="1610661" indent="-536887" lvl="2">
              <a:lnSpc>
                <a:spcPts val="3991"/>
              </a:lnSpc>
              <a:buFont typeface="Arial"/>
              <a:buChar char="⚬"/>
            </a:pPr>
            <a:r>
              <a:rPr lang="en-US" sz="3730">
                <a:solidFill>
                  <a:srgbClr val="000000"/>
                </a:solidFill>
                <a:latin typeface="Lilita One"/>
                <a:ea typeface="Lilita One"/>
                <a:cs typeface="Lilita One"/>
                <a:sym typeface="Lilita One"/>
              </a:rPr>
              <a:t>Secuencias de control más eficientes.</a:t>
            </a:r>
          </a:p>
          <a:p>
            <a:pPr algn="l" marL="805331" indent="-402665" lvl="1">
              <a:lnSpc>
                <a:spcPts val="3991"/>
              </a:lnSpc>
              <a:buFont typeface="Arial"/>
              <a:buChar char="•"/>
            </a:pPr>
            <a:r>
              <a:rPr lang="en-US" sz="3730">
                <a:solidFill>
                  <a:srgbClr val="000000"/>
                </a:solidFill>
                <a:latin typeface="Lilita One"/>
                <a:ea typeface="Lilita One"/>
                <a:cs typeface="Lilita One"/>
                <a:sym typeface="Lilita One"/>
              </a:rPr>
              <a:t>Seguridad y resiliencia operativa </a:t>
            </a:r>
          </a:p>
          <a:p>
            <a:pPr algn="l" marL="1610661" indent="-536887" lvl="2">
              <a:lnSpc>
                <a:spcPts val="3991"/>
              </a:lnSpc>
              <a:buFont typeface="Arial"/>
              <a:buChar char="⚬"/>
            </a:pPr>
            <a:r>
              <a:rPr lang="en-US" sz="3730">
                <a:solidFill>
                  <a:srgbClr val="000000"/>
                </a:solidFill>
                <a:latin typeface="Lilita One"/>
                <a:ea typeface="Lilita One"/>
                <a:cs typeface="Lilita One"/>
                <a:sym typeface="Lilita One"/>
              </a:rPr>
              <a:t>Uso de GANs para simular ataques y reforzar el sistema.</a:t>
            </a:r>
          </a:p>
          <a:p>
            <a:pPr algn="l">
              <a:lnSpc>
                <a:spcPts val="53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953972">
            <a:off x="5249027" y="-1190016"/>
            <a:ext cx="14084733" cy="12292131"/>
          </a:xfrm>
          <a:custGeom>
            <a:avLst/>
            <a:gdLst/>
            <a:ahLst/>
            <a:cxnLst/>
            <a:rect r="r" b="b" t="t" l="l"/>
            <a:pathLst>
              <a:path h="12292131" w="14084733">
                <a:moveTo>
                  <a:pt x="0" y="0"/>
                </a:moveTo>
                <a:lnTo>
                  <a:pt x="14084733" y="0"/>
                </a:lnTo>
                <a:lnTo>
                  <a:pt x="14084733" y="12292131"/>
                </a:lnTo>
                <a:lnTo>
                  <a:pt x="0" y="122921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13220" y="3023330"/>
            <a:ext cx="5320507" cy="6234970"/>
          </a:xfrm>
          <a:custGeom>
            <a:avLst/>
            <a:gdLst/>
            <a:ahLst/>
            <a:cxnLst/>
            <a:rect r="r" b="b" t="t" l="l"/>
            <a:pathLst>
              <a:path h="6234970" w="5320507">
                <a:moveTo>
                  <a:pt x="0" y="0"/>
                </a:moveTo>
                <a:lnTo>
                  <a:pt x="5320508" y="0"/>
                </a:lnTo>
                <a:lnTo>
                  <a:pt x="5320508" y="6234970"/>
                </a:lnTo>
                <a:lnTo>
                  <a:pt x="0" y="6234970"/>
                </a:lnTo>
                <a:lnTo>
                  <a:pt x="0" y="0"/>
                </a:lnTo>
                <a:close/>
              </a:path>
            </a:pathLst>
          </a:custGeom>
          <a:blipFill>
            <a:blip r:embed="rId4"/>
            <a:stretch>
              <a:fillRect l="0" t="0" r="0" b="0"/>
            </a:stretch>
          </a:blipFill>
        </p:spPr>
      </p:sp>
      <p:sp>
        <p:nvSpPr>
          <p:cNvPr name="TextBox 4" id="4"/>
          <p:cNvSpPr txBox="true"/>
          <p:nvPr/>
        </p:nvSpPr>
        <p:spPr>
          <a:xfrm rot="0">
            <a:off x="1028700" y="815951"/>
            <a:ext cx="10037671" cy="1223405"/>
          </a:xfrm>
          <a:prstGeom prst="rect">
            <a:avLst/>
          </a:prstGeom>
        </p:spPr>
        <p:txBody>
          <a:bodyPr anchor="t" rtlCol="false" tIns="0" lIns="0" bIns="0" rIns="0">
            <a:spAutoFit/>
          </a:bodyPr>
          <a:lstStyle/>
          <a:p>
            <a:pPr algn="l">
              <a:lnSpc>
                <a:spcPts val="8641"/>
              </a:lnSpc>
            </a:pPr>
            <a:r>
              <a:rPr lang="en-US" sz="10166">
                <a:solidFill>
                  <a:srgbClr val="00BCF2"/>
                </a:solidFill>
                <a:latin typeface="Lilita One"/>
                <a:ea typeface="Lilita One"/>
                <a:cs typeface="Lilita One"/>
                <a:sym typeface="Lilita One"/>
              </a:rPr>
              <a:t>AGENDA</a:t>
            </a:r>
          </a:p>
        </p:txBody>
      </p:sp>
      <p:sp>
        <p:nvSpPr>
          <p:cNvPr name="TextBox 5" id="5"/>
          <p:cNvSpPr txBox="true"/>
          <p:nvPr/>
        </p:nvSpPr>
        <p:spPr>
          <a:xfrm rot="0">
            <a:off x="6865904" y="818002"/>
            <a:ext cx="10850980" cy="8190370"/>
          </a:xfrm>
          <a:prstGeom prst="rect">
            <a:avLst/>
          </a:prstGeom>
        </p:spPr>
        <p:txBody>
          <a:bodyPr anchor="t" rtlCol="false" tIns="0" lIns="0" bIns="0" rIns="0">
            <a:spAutoFit/>
          </a:bodyPr>
          <a:lstStyle/>
          <a:p>
            <a:pPr algn="l">
              <a:lnSpc>
                <a:spcPts val="5933"/>
              </a:lnSpc>
            </a:pP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1–3 :  Inicio y planeación.</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4–6:  Conociendo la red de distribución.</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7–9: Diseño del sistema de monitoreo.</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10–13: Creación del modelo de IA.</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14–17: Prueba piloto en Culiacán.</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18–20: Respuesta y validación.</a:t>
            </a:r>
          </a:p>
          <a:p>
            <a:pPr algn="l" marL="915092" indent="-457546" lvl="1">
              <a:lnSpc>
                <a:spcPts val="5933"/>
              </a:lnSpc>
              <a:buFont typeface="Arial"/>
              <a:buChar char="•"/>
            </a:pPr>
            <a:r>
              <a:rPr lang="en-US" sz="4238">
                <a:solidFill>
                  <a:srgbClr val="FFFFFF"/>
                </a:solidFill>
                <a:latin typeface="Lilita One"/>
                <a:ea typeface="Lilita One"/>
                <a:cs typeface="Lilita One"/>
                <a:sym typeface="Lilita One"/>
              </a:rPr>
              <a:t>Semanas 21–24: Escalamiento y cierre.</a:t>
            </a:r>
          </a:p>
          <a:p>
            <a:pPr algn="l">
              <a:lnSpc>
                <a:spcPts val="5933"/>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370219" y="7166070"/>
            <a:ext cx="2116167" cy="2478673"/>
          </a:xfrm>
          <a:custGeom>
            <a:avLst/>
            <a:gdLst/>
            <a:ahLst/>
            <a:cxnLst/>
            <a:rect r="r" b="b" t="t" l="l"/>
            <a:pathLst>
              <a:path h="2478673" w="2116167">
                <a:moveTo>
                  <a:pt x="0" y="0"/>
                </a:moveTo>
                <a:lnTo>
                  <a:pt x="2116167" y="0"/>
                </a:lnTo>
                <a:lnTo>
                  <a:pt x="2116167" y="2478672"/>
                </a:lnTo>
                <a:lnTo>
                  <a:pt x="0" y="2478672"/>
                </a:lnTo>
                <a:lnTo>
                  <a:pt x="0" y="0"/>
                </a:lnTo>
                <a:close/>
              </a:path>
            </a:pathLst>
          </a:custGeom>
          <a:blipFill>
            <a:blip r:embed="rId2"/>
            <a:stretch>
              <a:fillRect l="0" t="0" r="0" b="0"/>
            </a:stretch>
          </a:blipFill>
        </p:spPr>
      </p:sp>
      <p:sp>
        <p:nvSpPr>
          <p:cNvPr name="Freeform 3" id="3"/>
          <p:cNvSpPr/>
          <p:nvPr/>
        </p:nvSpPr>
        <p:spPr>
          <a:xfrm flipH="true" flipV="false" rot="0">
            <a:off x="0" y="6342466"/>
            <a:ext cx="4831834" cy="3944534"/>
          </a:xfrm>
          <a:custGeom>
            <a:avLst/>
            <a:gdLst/>
            <a:ahLst/>
            <a:cxnLst/>
            <a:rect r="r" b="b" t="t" l="l"/>
            <a:pathLst>
              <a:path h="3944534" w="4831834">
                <a:moveTo>
                  <a:pt x="4831834" y="0"/>
                </a:moveTo>
                <a:lnTo>
                  <a:pt x="0" y="0"/>
                </a:lnTo>
                <a:lnTo>
                  <a:pt x="0" y="3944534"/>
                </a:lnTo>
                <a:lnTo>
                  <a:pt x="4831834" y="3944534"/>
                </a:lnTo>
                <a:lnTo>
                  <a:pt x="4831834"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true" rot="0">
            <a:off x="13456166" y="0"/>
            <a:ext cx="4831834" cy="3944534"/>
          </a:xfrm>
          <a:custGeom>
            <a:avLst/>
            <a:gdLst/>
            <a:ahLst/>
            <a:cxnLst/>
            <a:rect r="r" b="b" t="t" l="l"/>
            <a:pathLst>
              <a:path h="3944534" w="4831834">
                <a:moveTo>
                  <a:pt x="0" y="3944534"/>
                </a:moveTo>
                <a:lnTo>
                  <a:pt x="4831834" y="3944534"/>
                </a:lnTo>
                <a:lnTo>
                  <a:pt x="4831834" y="0"/>
                </a:lnTo>
                <a:lnTo>
                  <a:pt x="0" y="0"/>
                </a:lnTo>
                <a:lnTo>
                  <a:pt x="0" y="394453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324003" y="3525434"/>
            <a:ext cx="15639993" cy="3617320"/>
          </a:xfrm>
          <a:prstGeom prst="rect">
            <a:avLst/>
          </a:prstGeom>
        </p:spPr>
        <p:txBody>
          <a:bodyPr anchor="t" rtlCol="false" tIns="0" lIns="0" bIns="0" rIns="0">
            <a:spAutoFit/>
          </a:bodyPr>
          <a:lstStyle/>
          <a:p>
            <a:pPr algn="l">
              <a:lnSpc>
                <a:spcPts val="29415"/>
              </a:lnSpc>
              <a:spcBef>
                <a:spcPct val="0"/>
              </a:spcBef>
            </a:pPr>
            <a:r>
              <a:rPr lang="en-US" sz="21011">
                <a:solidFill>
                  <a:srgbClr val="00BCF2"/>
                </a:solidFill>
                <a:latin typeface="Lilita One"/>
                <a:ea typeface="Lilita One"/>
                <a:cs typeface="Lilita One"/>
                <a:sym typeface="Lilita One"/>
              </a:rPr>
              <a:t>CONCLUSIÓN</a:t>
            </a:r>
          </a:p>
        </p:txBody>
      </p:sp>
      <p:sp>
        <p:nvSpPr>
          <p:cNvPr name="Freeform 6" id="6"/>
          <p:cNvSpPr/>
          <p:nvPr/>
        </p:nvSpPr>
        <p:spPr>
          <a:xfrm flipH="false" flipV="false" rot="0">
            <a:off x="1028700" y="485813"/>
            <a:ext cx="2661201" cy="2972908"/>
          </a:xfrm>
          <a:custGeom>
            <a:avLst/>
            <a:gdLst/>
            <a:ahLst/>
            <a:cxnLst/>
            <a:rect r="r" b="b" t="t" l="l"/>
            <a:pathLst>
              <a:path h="2972908" w="2661201">
                <a:moveTo>
                  <a:pt x="0" y="0"/>
                </a:moveTo>
                <a:lnTo>
                  <a:pt x="2661201" y="0"/>
                </a:lnTo>
                <a:lnTo>
                  <a:pt x="2661201" y="2972908"/>
                </a:lnTo>
                <a:lnTo>
                  <a:pt x="0" y="29729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766" y="8276791"/>
            <a:ext cx="18425532" cy="7470716"/>
          </a:xfrm>
          <a:custGeom>
            <a:avLst/>
            <a:gdLst/>
            <a:ahLst/>
            <a:cxnLst/>
            <a:rect r="r" b="b" t="t" l="l"/>
            <a:pathLst>
              <a:path h="7470716" w="18425532">
                <a:moveTo>
                  <a:pt x="0" y="0"/>
                </a:moveTo>
                <a:lnTo>
                  <a:pt x="18425532" y="0"/>
                </a:lnTo>
                <a:lnTo>
                  <a:pt x="18425532" y="7470716"/>
                </a:lnTo>
                <a:lnTo>
                  <a:pt x="0" y="747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68766" y="-5684448"/>
            <a:ext cx="18425532" cy="7470716"/>
          </a:xfrm>
          <a:custGeom>
            <a:avLst/>
            <a:gdLst/>
            <a:ahLst/>
            <a:cxnLst/>
            <a:rect r="r" b="b" t="t" l="l"/>
            <a:pathLst>
              <a:path h="7470716" w="18425532">
                <a:moveTo>
                  <a:pt x="0" y="0"/>
                </a:moveTo>
                <a:lnTo>
                  <a:pt x="18425532" y="0"/>
                </a:lnTo>
                <a:lnTo>
                  <a:pt x="18425532" y="7470716"/>
                </a:lnTo>
                <a:lnTo>
                  <a:pt x="0" y="747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017393" y="3210923"/>
            <a:ext cx="2241907" cy="3244866"/>
          </a:xfrm>
          <a:custGeom>
            <a:avLst/>
            <a:gdLst/>
            <a:ahLst/>
            <a:cxnLst/>
            <a:rect r="r" b="b" t="t" l="l"/>
            <a:pathLst>
              <a:path h="3244866" w="2241907">
                <a:moveTo>
                  <a:pt x="0" y="0"/>
                </a:moveTo>
                <a:lnTo>
                  <a:pt x="2241907" y="0"/>
                </a:lnTo>
                <a:lnTo>
                  <a:pt x="2241907" y="3244866"/>
                </a:lnTo>
                <a:lnTo>
                  <a:pt x="0" y="32448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0">
            <a:off x="1026842" y="3413368"/>
            <a:ext cx="2241907" cy="3244866"/>
          </a:xfrm>
          <a:custGeom>
            <a:avLst/>
            <a:gdLst/>
            <a:ahLst/>
            <a:cxnLst/>
            <a:rect r="r" b="b" t="t" l="l"/>
            <a:pathLst>
              <a:path h="3244866" w="2241907">
                <a:moveTo>
                  <a:pt x="2241908" y="0"/>
                </a:moveTo>
                <a:lnTo>
                  <a:pt x="0" y="0"/>
                </a:lnTo>
                <a:lnTo>
                  <a:pt x="0" y="3244867"/>
                </a:lnTo>
                <a:lnTo>
                  <a:pt x="2241908" y="3244867"/>
                </a:lnTo>
                <a:lnTo>
                  <a:pt x="224190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3344950" y="2589393"/>
            <a:ext cx="11596243" cy="4831988"/>
          </a:xfrm>
          <a:prstGeom prst="rect">
            <a:avLst/>
          </a:prstGeom>
        </p:spPr>
        <p:txBody>
          <a:bodyPr anchor="t" rtlCol="false" tIns="0" lIns="0" bIns="0" rIns="0">
            <a:spAutoFit/>
          </a:bodyPr>
          <a:lstStyle/>
          <a:p>
            <a:pPr algn="ctr">
              <a:lnSpc>
                <a:spcPts val="19329"/>
              </a:lnSpc>
              <a:spcBef>
                <a:spcPct val="0"/>
              </a:spcBef>
            </a:pPr>
            <a:r>
              <a:rPr lang="en-US" sz="13807">
                <a:solidFill>
                  <a:srgbClr val="00BCF2"/>
                </a:solidFill>
                <a:latin typeface="Lilita One"/>
                <a:ea typeface="Lilita One"/>
                <a:cs typeface="Lilita One"/>
                <a:sym typeface="Lilita One"/>
              </a:rPr>
              <a:t>¡GRACIAS POR SU ATENCIÓN!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347809" y="4131670"/>
            <a:ext cx="4078725" cy="4777424"/>
          </a:xfrm>
          <a:custGeom>
            <a:avLst/>
            <a:gdLst/>
            <a:ahLst/>
            <a:cxnLst/>
            <a:rect r="r" b="b" t="t" l="l"/>
            <a:pathLst>
              <a:path h="4777424" w="4078725">
                <a:moveTo>
                  <a:pt x="0" y="0"/>
                </a:moveTo>
                <a:lnTo>
                  <a:pt x="4078726" y="0"/>
                </a:lnTo>
                <a:lnTo>
                  <a:pt x="4078726" y="4777424"/>
                </a:lnTo>
                <a:lnTo>
                  <a:pt x="0" y="4777424"/>
                </a:lnTo>
                <a:lnTo>
                  <a:pt x="0" y="0"/>
                </a:lnTo>
                <a:close/>
              </a:path>
            </a:pathLst>
          </a:custGeom>
          <a:blipFill>
            <a:blip r:embed="rId2"/>
            <a:stretch>
              <a:fillRect l="0" t="0" r="0" b="0"/>
            </a:stretch>
          </a:blipFill>
        </p:spPr>
      </p:sp>
      <p:sp>
        <p:nvSpPr>
          <p:cNvPr name="Freeform 3" id="3"/>
          <p:cNvSpPr/>
          <p:nvPr/>
        </p:nvSpPr>
        <p:spPr>
          <a:xfrm flipH="true" flipV="false" rot="0">
            <a:off x="0" y="6342466"/>
            <a:ext cx="4831834" cy="3944534"/>
          </a:xfrm>
          <a:custGeom>
            <a:avLst/>
            <a:gdLst/>
            <a:ahLst/>
            <a:cxnLst/>
            <a:rect r="r" b="b" t="t" l="l"/>
            <a:pathLst>
              <a:path h="3944534" w="4831834">
                <a:moveTo>
                  <a:pt x="4831834" y="0"/>
                </a:moveTo>
                <a:lnTo>
                  <a:pt x="0" y="0"/>
                </a:lnTo>
                <a:lnTo>
                  <a:pt x="0" y="3944534"/>
                </a:lnTo>
                <a:lnTo>
                  <a:pt x="4831834" y="3944534"/>
                </a:lnTo>
                <a:lnTo>
                  <a:pt x="4831834"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true" rot="0">
            <a:off x="13456166" y="0"/>
            <a:ext cx="4831834" cy="3944534"/>
          </a:xfrm>
          <a:custGeom>
            <a:avLst/>
            <a:gdLst/>
            <a:ahLst/>
            <a:cxnLst/>
            <a:rect r="r" b="b" t="t" l="l"/>
            <a:pathLst>
              <a:path h="3944534" w="4831834">
                <a:moveTo>
                  <a:pt x="0" y="3944534"/>
                </a:moveTo>
                <a:lnTo>
                  <a:pt x="4831834" y="3944534"/>
                </a:lnTo>
                <a:lnTo>
                  <a:pt x="4831834" y="0"/>
                </a:lnTo>
                <a:lnTo>
                  <a:pt x="0" y="0"/>
                </a:lnTo>
                <a:lnTo>
                  <a:pt x="0" y="394453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885546" y="704850"/>
            <a:ext cx="12642784" cy="1975832"/>
          </a:xfrm>
          <a:prstGeom prst="rect">
            <a:avLst/>
          </a:prstGeom>
        </p:spPr>
        <p:txBody>
          <a:bodyPr anchor="t" rtlCol="false" tIns="0" lIns="0" bIns="0" rIns="0">
            <a:spAutoFit/>
          </a:bodyPr>
          <a:lstStyle/>
          <a:p>
            <a:pPr algn="l">
              <a:lnSpc>
                <a:spcPts val="16070"/>
              </a:lnSpc>
              <a:spcBef>
                <a:spcPct val="0"/>
              </a:spcBef>
            </a:pPr>
            <a:r>
              <a:rPr lang="en-US" sz="11478">
                <a:solidFill>
                  <a:srgbClr val="00BCF2"/>
                </a:solidFill>
                <a:latin typeface="Lilita One"/>
                <a:ea typeface="Lilita One"/>
                <a:cs typeface="Lilita One"/>
                <a:sym typeface="Lilita One"/>
              </a:rPr>
              <a:t>INTRODUCCIÓN</a:t>
            </a:r>
          </a:p>
        </p:txBody>
      </p:sp>
      <p:sp>
        <p:nvSpPr>
          <p:cNvPr name="TextBox 6" id="6"/>
          <p:cNvSpPr txBox="true"/>
          <p:nvPr/>
        </p:nvSpPr>
        <p:spPr>
          <a:xfrm rot="0">
            <a:off x="885546" y="3302355"/>
            <a:ext cx="12956267" cy="3729915"/>
          </a:xfrm>
          <a:prstGeom prst="rect">
            <a:avLst/>
          </a:prstGeom>
        </p:spPr>
        <p:txBody>
          <a:bodyPr anchor="t" rtlCol="false" tIns="0" lIns="0" bIns="0" rIns="0">
            <a:spAutoFit/>
          </a:bodyPr>
          <a:lstStyle/>
          <a:p>
            <a:pPr algn="l">
              <a:lnSpc>
                <a:spcPts val="3991"/>
              </a:lnSpc>
            </a:pPr>
            <a:r>
              <a:rPr lang="en-US" sz="3730">
                <a:solidFill>
                  <a:srgbClr val="000000"/>
                </a:solidFill>
                <a:latin typeface="Lilita One"/>
                <a:ea typeface="Lilita One"/>
                <a:cs typeface="Lilita One"/>
                <a:sym typeface="Lilita One"/>
              </a:rPr>
              <a:t>El agua potable es uno de los recursos más importantes para nuestra vida diaria, pero en Sinaloa se enfrenta un problema </a:t>
            </a:r>
            <a:r>
              <a:rPr lang="en-US" sz="3730">
                <a:solidFill>
                  <a:srgbClr val="000000"/>
                </a:solidFill>
                <a:latin typeface="Lilita One"/>
                <a:ea typeface="Lilita One"/>
                <a:cs typeface="Lilita One"/>
                <a:sym typeface="Lilita One"/>
              </a:rPr>
              <a:t>serio: gran parte de la red de tuberías ya tiene muchos años de uso y eso provoca fugas, fallas y la posibilidad de que contaminantes entren en el sistema antes de llegar a los hogares.  </a:t>
            </a:r>
          </a:p>
          <a:p>
            <a:pPr algn="l">
              <a:lnSpc>
                <a:spcPts val="5382"/>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766" y="2816284"/>
            <a:ext cx="18425532" cy="7470716"/>
          </a:xfrm>
          <a:custGeom>
            <a:avLst/>
            <a:gdLst/>
            <a:ahLst/>
            <a:cxnLst/>
            <a:rect r="r" b="b" t="t" l="l"/>
            <a:pathLst>
              <a:path h="7470716" w="18425532">
                <a:moveTo>
                  <a:pt x="0" y="0"/>
                </a:moveTo>
                <a:lnTo>
                  <a:pt x="18425532" y="0"/>
                </a:lnTo>
                <a:lnTo>
                  <a:pt x="18425532" y="7470716"/>
                </a:lnTo>
                <a:lnTo>
                  <a:pt x="0" y="747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57123" y="704850"/>
            <a:ext cx="16373754" cy="1975390"/>
          </a:xfrm>
          <a:prstGeom prst="rect">
            <a:avLst/>
          </a:prstGeom>
        </p:spPr>
        <p:txBody>
          <a:bodyPr anchor="t" rtlCol="false" tIns="0" lIns="0" bIns="0" rIns="0">
            <a:spAutoFit/>
          </a:bodyPr>
          <a:lstStyle/>
          <a:p>
            <a:pPr algn="ctr">
              <a:lnSpc>
                <a:spcPts val="16070"/>
              </a:lnSpc>
              <a:spcBef>
                <a:spcPct val="0"/>
              </a:spcBef>
            </a:pPr>
            <a:r>
              <a:rPr lang="en-US" sz="11478">
                <a:solidFill>
                  <a:srgbClr val="00BCF2"/>
                </a:solidFill>
                <a:latin typeface="Lilita One"/>
                <a:ea typeface="Lilita One"/>
                <a:cs typeface="Lilita One"/>
                <a:sym typeface="Lilita One"/>
              </a:rPr>
              <a:t>OBJETIVO GENERAL</a:t>
            </a:r>
          </a:p>
        </p:txBody>
      </p:sp>
      <p:sp>
        <p:nvSpPr>
          <p:cNvPr name="TextBox 4" id="4"/>
          <p:cNvSpPr txBox="true"/>
          <p:nvPr/>
        </p:nvSpPr>
        <p:spPr>
          <a:xfrm rot="0">
            <a:off x="1208420" y="4664075"/>
            <a:ext cx="15871161" cy="5622925"/>
          </a:xfrm>
          <a:prstGeom prst="rect">
            <a:avLst/>
          </a:prstGeom>
        </p:spPr>
        <p:txBody>
          <a:bodyPr anchor="t" rtlCol="false" tIns="0" lIns="0" bIns="0" rIns="0">
            <a:spAutoFit/>
          </a:bodyPr>
          <a:lstStyle/>
          <a:p>
            <a:pPr algn="ctr">
              <a:lnSpc>
                <a:spcPts val="5599"/>
              </a:lnSpc>
            </a:pPr>
            <a:r>
              <a:rPr lang="en-US" sz="3999">
                <a:solidFill>
                  <a:srgbClr val="FFFFFF"/>
                </a:solidFill>
                <a:latin typeface="Lilita One"/>
                <a:ea typeface="Lilita One"/>
                <a:cs typeface="Lilita One"/>
                <a:sym typeface="Lilita One"/>
              </a:rPr>
              <a:t>DESARROLLAR E IMPLEMENTAR UN SISTEMA DE MONITOREO EN TIEMPO REAL BASADO EN INTELIGENCIA ARTIFICIAL QUE PERMITA DETECTAR, PREDECIR Y PREVENIR LA PRESENCIA DE CONTAMINANTES EN LA RED DE DISTRIBUCIÓN DE AGUA POTABLE EN EL ESTADO DE SINALOA, CON EL FIN DE GARANTIZAR UN SUMINISTRO SEGURO, REDUCIR RIESGOS SANITARIOS Y FORTALECER LA EFICIENCIA EN LA GESTIÓN HÍDRICA.</a:t>
            </a:r>
          </a:p>
          <a:p>
            <a:pPr algn="ctr">
              <a:lnSpc>
                <a:spcPts val="559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137763" y="2902161"/>
            <a:ext cx="11055930" cy="4482677"/>
          </a:xfrm>
          <a:custGeom>
            <a:avLst/>
            <a:gdLst/>
            <a:ahLst/>
            <a:cxnLst/>
            <a:rect r="r" b="b" t="t" l="l"/>
            <a:pathLst>
              <a:path h="4482677" w="11055930">
                <a:moveTo>
                  <a:pt x="0" y="0"/>
                </a:moveTo>
                <a:lnTo>
                  <a:pt x="11055930" y="0"/>
                </a:lnTo>
                <a:lnTo>
                  <a:pt x="11055930" y="4482678"/>
                </a:lnTo>
                <a:lnTo>
                  <a:pt x="0" y="44826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476198" y="-169320"/>
            <a:ext cx="8634264" cy="10614991"/>
            <a:chOff x="0" y="0"/>
            <a:chExt cx="2274045" cy="2795718"/>
          </a:xfrm>
        </p:grpSpPr>
        <p:sp>
          <p:nvSpPr>
            <p:cNvPr name="Freeform 4" id="4"/>
            <p:cNvSpPr/>
            <p:nvPr/>
          </p:nvSpPr>
          <p:spPr>
            <a:xfrm flipH="false" flipV="false" rot="0">
              <a:off x="0" y="0"/>
              <a:ext cx="2274045" cy="2795718"/>
            </a:xfrm>
            <a:custGeom>
              <a:avLst/>
              <a:gdLst/>
              <a:ahLst/>
              <a:cxnLst/>
              <a:rect r="r" b="b" t="t" l="l"/>
              <a:pathLst>
                <a:path h="2795718" w="2274045">
                  <a:moveTo>
                    <a:pt x="0" y="0"/>
                  </a:moveTo>
                  <a:lnTo>
                    <a:pt x="2274045" y="0"/>
                  </a:lnTo>
                  <a:lnTo>
                    <a:pt x="2274045" y="2795718"/>
                  </a:lnTo>
                  <a:lnTo>
                    <a:pt x="0" y="2795718"/>
                  </a:lnTo>
                  <a:close/>
                </a:path>
              </a:pathLst>
            </a:custGeom>
            <a:solidFill>
              <a:srgbClr val="00BCF2"/>
            </a:solidFill>
          </p:spPr>
        </p:sp>
        <p:sp>
          <p:nvSpPr>
            <p:cNvPr name="TextBox 5" id="5"/>
            <p:cNvSpPr txBox="true"/>
            <p:nvPr/>
          </p:nvSpPr>
          <p:spPr>
            <a:xfrm>
              <a:off x="0" y="-38100"/>
              <a:ext cx="2274045" cy="283381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8520989" y="1837785"/>
            <a:ext cx="351500" cy="365670"/>
          </a:xfrm>
          <a:custGeom>
            <a:avLst/>
            <a:gdLst/>
            <a:ahLst/>
            <a:cxnLst/>
            <a:rect r="r" b="b" t="t" l="l"/>
            <a:pathLst>
              <a:path h="365670" w="351500">
                <a:moveTo>
                  <a:pt x="0" y="0"/>
                </a:moveTo>
                <a:lnTo>
                  <a:pt x="351500" y="0"/>
                </a:lnTo>
                <a:lnTo>
                  <a:pt x="351500" y="365669"/>
                </a:lnTo>
                <a:lnTo>
                  <a:pt x="0" y="3656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8520989" y="4369697"/>
            <a:ext cx="351500" cy="365670"/>
          </a:xfrm>
          <a:custGeom>
            <a:avLst/>
            <a:gdLst/>
            <a:ahLst/>
            <a:cxnLst/>
            <a:rect r="r" b="b" t="t" l="l"/>
            <a:pathLst>
              <a:path h="365670" w="351500">
                <a:moveTo>
                  <a:pt x="0" y="0"/>
                </a:moveTo>
                <a:lnTo>
                  <a:pt x="351500" y="0"/>
                </a:lnTo>
                <a:lnTo>
                  <a:pt x="351500" y="365670"/>
                </a:lnTo>
                <a:lnTo>
                  <a:pt x="0" y="3656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8520989" y="7451031"/>
            <a:ext cx="351500" cy="365670"/>
          </a:xfrm>
          <a:custGeom>
            <a:avLst/>
            <a:gdLst/>
            <a:ahLst/>
            <a:cxnLst/>
            <a:rect r="r" b="b" t="t" l="l"/>
            <a:pathLst>
              <a:path h="365670" w="351500">
                <a:moveTo>
                  <a:pt x="0" y="0"/>
                </a:moveTo>
                <a:lnTo>
                  <a:pt x="351500" y="0"/>
                </a:lnTo>
                <a:lnTo>
                  <a:pt x="351500" y="365670"/>
                </a:lnTo>
                <a:lnTo>
                  <a:pt x="0" y="3656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2105926" y="3655667"/>
            <a:ext cx="4015148" cy="5326896"/>
          </a:xfrm>
          <a:custGeom>
            <a:avLst/>
            <a:gdLst/>
            <a:ahLst/>
            <a:cxnLst/>
            <a:rect r="r" b="b" t="t" l="l"/>
            <a:pathLst>
              <a:path h="5326896" w="4015148">
                <a:moveTo>
                  <a:pt x="0" y="0"/>
                </a:moveTo>
                <a:lnTo>
                  <a:pt x="4015148" y="0"/>
                </a:lnTo>
                <a:lnTo>
                  <a:pt x="4015148" y="5326896"/>
                </a:lnTo>
                <a:lnTo>
                  <a:pt x="0" y="5326896"/>
                </a:lnTo>
                <a:lnTo>
                  <a:pt x="0" y="0"/>
                </a:lnTo>
                <a:close/>
              </a:path>
            </a:pathLst>
          </a:custGeom>
          <a:blipFill>
            <a:blip r:embed="rId6"/>
            <a:stretch>
              <a:fillRect l="0" t="0" r="0" b="0"/>
            </a:stretch>
          </a:blipFill>
        </p:spPr>
      </p:sp>
      <p:sp>
        <p:nvSpPr>
          <p:cNvPr name="TextBox 10" id="10"/>
          <p:cNvSpPr txBox="true"/>
          <p:nvPr/>
        </p:nvSpPr>
        <p:spPr>
          <a:xfrm rot="0">
            <a:off x="802611" y="973980"/>
            <a:ext cx="6621779" cy="2013359"/>
          </a:xfrm>
          <a:prstGeom prst="rect">
            <a:avLst/>
          </a:prstGeom>
        </p:spPr>
        <p:txBody>
          <a:bodyPr anchor="t" rtlCol="false" tIns="0" lIns="0" bIns="0" rIns="0">
            <a:spAutoFit/>
          </a:bodyPr>
          <a:lstStyle/>
          <a:p>
            <a:pPr algn="l">
              <a:lnSpc>
                <a:spcPts val="7536"/>
              </a:lnSpc>
            </a:pPr>
            <a:r>
              <a:rPr lang="en-US" sz="8866">
                <a:solidFill>
                  <a:srgbClr val="00BCF2"/>
                </a:solidFill>
                <a:latin typeface="Lilita One"/>
                <a:ea typeface="Lilita One"/>
                <a:cs typeface="Lilita One"/>
                <a:sym typeface="Lilita One"/>
              </a:rPr>
              <a:t>OBJETIVOS</a:t>
            </a:r>
          </a:p>
          <a:p>
            <a:pPr algn="l">
              <a:lnSpc>
                <a:spcPts val="7536"/>
              </a:lnSpc>
            </a:pPr>
            <a:r>
              <a:rPr lang="en-US" sz="8866">
                <a:solidFill>
                  <a:srgbClr val="00BCF2"/>
                </a:solidFill>
                <a:latin typeface="Lilita One"/>
                <a:ea typeface="Lilita One"/>
                <a:cs typeface="Lilita One"/>
                <a:sym typeface="Lilita One"/>
              </a:rPr>
              <a:t>ESPECIFICOS</a:t>
            </a:r>
          </a:p>
        </p:txBody>
      </p:sp>
      <p:sp>
        <p:nvSpPr>
          <p:cNvPr name="TextBox 11" id="11"/>
          <p:cNvSpPr txBox="true"/>
          <p:nvPr/>
        </p:nvSpPr>
        <p:spPr>
          <a:xfrm rot="0">
            <a:off x="9034879" y="1413169"/>
            <a:ext cx="8323192" cy="1138702"/>
          </a:xfrm>
          <a:prstGeom prst="rect">
            <a:avLst/>
          </a:prstGeom>
        </p:spPr>
        <p:txBody>
          <a:bodyPr anchor="t" rtlCol="false" tIns="0" lIns="0" bIns="0" rIns="0">
            <a:spAutoFit/>
          </a:bodyPr>
          <a:lstStyle/>
          <a:p>
            <a:pPr algn="l">
              <a:lnSpc>
                <a:spcPts val="4516"/>
              </a:lnSpc>
              <a:spcBef>
                <a:spcPct val="0"/>
              </a:spcBef>
            </a:pPr>
            <a:r>
              <a:rPr lang="en-US" sz="3226">
                <a:solidFill>
                  <a:srgbClr val="FFFFFF"/>
                </a:solidFill>
                <a:latin typeface="Lilita One"/>
                <a:ea typeface="Lilita One"/>
                <a:cs typeface="Lilita One"/>
                <a:sym typeface="Lilita One"/>
              </a:rPr>
              <a:t>Diagnosticar la situación actual de la red de distribución de agua potable en Sinaloa.</a:t>
            </a:r>
          </a:p>
        </p:txBody>
      </p:sp>
      <p:sp>
        <p:nvSpPr>
          <p:cNvPr name="TextBox 12" id="12"/>
          <p:cNvSpPr txBox="true"/>
          <p:nvPr/>
        </p:nvSpPr>
        <p:spPr>
          <a:xfrm rot="0">
            <a:off x="9034879" y="3386341"/>
            <a:ext cx="8115300" cy="3045819"/>
          </a:xfrm>
          <a:prstGeom prst="rect">
            <a:avLst/>
          </a:prstGeom>
        </p:spPr>
        <p:txBody>
          <a:bodyPr anchor="t" rtlCol="false" tIns="0" lIns="0" bIns="0" rIns="0">
            <a:spAutoFit/>
          </a:bodyPr>
          <a:lstStyle/>
          <a:p>
            <a:pPr algn="l">
              <a:lnSpc>
                <a:spcPts val="4845"/>
              </a:lnSpc>
              <a:spcBef>
                <a:spcPct val="0"/>
              </a:spcBef>
            </a:pPr>
            <a:r>
              <a:rPr lang="en-US" sz="3460">
                <a:solidFill>
                  <a:srgbClr val="FFFFFF"/>
                </a:solidFill>
                <a:latin typeface="Lilita One"/>
                <a:ea typeface="Lilita One"/>
                <a:cs typeface="Lilita One"/>
                <a:sym typeface="Lilita One"/>
              </a:rPr>
              <a:t>Diseñar un modelo de inteligencia artificial capaz de procesar datos en tiempo real para la detección temprana de anomalías en la calidad del agua.</a:t>
            </a:r>
          </a:p>
          <a:p>
            <a:pPr algn="l">
              <a:lnSpc>
                <a:spcPts val="4845"/>
              </a:lnSpc>
              <a:spcBef>
                <a:spcPct val="0"/>
              </a:spcBef>
            </a:pPr>
          </a:p>
        </p:txBody>
      </p:sp>
      <p:sp>
        <p:nvSpPr>
          <p:cNvPr name="TextBox 13" id="13"/>
          <p:cNvSpPr txBox="true"/>
          <p:nvPr/>
        </p:nvSpPr>
        <p:spPr>
          <a:xfrm rot="0">
            <a:off x="9034879" y="6860529"/>
            <a:ext cx="8115300" cy="1826619"/>
          </a:xfrm>
          <a:prstGeom prst="rect">
            <a:avLst/>
          </a:prstGeom>
        </p:spPr>
        <p:txBody>
          <a:bodyPr anchor="t" rtlCol="false" tIns="0" lIns="0" bIns="0" rIns="0">
            <a:spAutoFit/>
          </a:bodyPr>
          <a:lstStyle/>
          <a:p>
            <a:pPr algn="l">
              <a:lnSpc>
                <a:spcPts val="4845"/>
              </a:lnSpc>
              <a:spcBef>
                <a:spcPct val="0"/>
              </a:spcBef>
            </a:pPr>
            <a:r>
              <a:rPr lang="en-US" sz="3460">
                <a:solidFill>
                  <a:srgbClr val="FFFFFF"/>
                </a:solidFill>
                <a:latin typeface="Lilita One"/>
                <a:ea typeface="Lilita One"/>
                <a:cs typeface="Lilita One"/>
                <a:sym typeface="Lilita One"/>
              </a:rPr>
              <a:t>Implementar sensores y tecnologías IoT para la recopilación continua de datos.</a:t>
            </a:r>
          </a:p>
          <a:p>
            <a:pPr algn="l">
              <a:lnSpc>
                <a:spcPts val="4845"/>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15532" y="3452313"/>
            <a:ext cx="8954047" cy="5336139"/>
          </a:xfrm>
          <a:prstGeom prst="rect">
            <a:avLst/>
          </a:prstGeom>
        </p:spPr>
        <p:txBody>
          <a:bodyPr anchor="t" rtlCol="false" tIns="0" lIns="0" bIns="0" rIns="0">
            <a:spAutoFit/>
          </a:bodyPr>
          <a:lstStyle/>
          <a:p>
            <a:pPr algn="l">
              <a:lnSpc>
                <a:spcPts val="4187"/>
              </a:lnSpc>
            </a:pPr>
            <a:r>
              <a:rPr lang="en-US" sz="2990">
                <a:solidFill>
                  <a:srgbClr val="000000"/>
                </a:solidFill>
                <a:latin typeface="Lilita One"/>
                <a:ea typeface="Lilita One"/>
                <a:cs typeface="Lilita One"/>
                <a:sym typeface="Lilita One"/>
              </a:rPr>
              <a:t>EN SINALOA, LA RED DE TUBERÍAS DE AGUA POTABLE ESTÁ MUY DETERIORADA, LO QUE AUMENTA EL RIESGO DE CONTAMINACIÓN DURANTE LA DISTRIBUCIÓN.</a:t>
            </a:r>
          </a:p>
          <a:p>
            <a:pPr algn="l">
              <a:lnSpc>
                <a:spcPts val="4187"/>
              </a:lnSpc>
            </a:pPr>
            <a:r>
              <a:rPr lang="en-US" sz="2990">
                <a:solidFill>
                  <a:srgbClr val="000000"/>
                </a:solidFill>
                <a:latin typeface="Lilita One"/>
                <a:ea typeface="Lilita One"/>
                <a:cs typeface="Lilita One"/>
                <a:sym typeface="Lilita One"/>
              </a:rPr>
              <a:t>En </a:t>
            </a:r>
            <a:r>
              <a:rPr lang="en-US" sz="2990">
                <a:solidFill>
                  <a:srgbClr val="000000"/>
                </a:solidFill>
                <a:latin typeface="Lilita One"/>
                <a:ea typeface="Lilita One"/>
                <a:cs typeface="Lilita One"/>
                <a:sym typeface="Lilita One"/>
              </a:rPr>
              <a:t>CULIACÁN, POR EJEMPLO, MUCHAS TUBERÍAS TIENEN MÁS DE 50 AÑOS Y PRESENTAN FUGAS CONSTANTES. LA JAPAC REPORTA 180 FUGAS AL MES Y HA TENIDO QUE SUSTITUIR MÁS DE 1,000 METROS DE TUBERÍAS EN SOLO DOS MESES.</a:t>
            </a:r>
          </a:p>
          <a:p>
            <a:pPr algn="l">
              <a:lnSpc>
                <a:spcPts val="5027"/>
              </a:lnSpc>
              <a:spcBef>
                <a:spcPct val="0"/>
              </a:spcBef>
            </a:pPr>
          </a:p>
        </p:txBody>
      </p:sp>
      <p:sp>
        <p:nvSpPr>
          <p:cNvPr name="Freeform 3" id="3"/>
          <p:cNvSpPr/>
          <p:nvPr/>
        </p:nvSpPr>
        <p:spPr>
          <a:xfrm flipH="false" flipV="false" rot="0">
            <a:off x="6829883" y="7772668"/>
            <a:ext cx="1454821" cy="2038279"/>
          </a:xfrm>
          <a:custGeom>
            <a:avLst/>
            <a:gdLst/>
            <a:ahLst/>
            <a:cxnLst/>
            <a:rect r="r" b="b" t="t" l="l"/>
            <a:pathLst>
              <a:path h="2038279" w="1454821">
                <a:moveTo>
                  <a:pt x="0" y="0"/>
                </a:moveTo>
                <a:lnTo>
                  <a:pt x="1454821" y="0"/>
                </a:lnTo>
                <a:lnTo>
                  <a:pt x="1454821" y="2038279"/>
                </a:lnTo>
                <a:lnTo>
                  <a:pt x="0" y="2038279"/>
                </a:lnTo>
                <a:lnTo>
                  <a:pt x="0" y="0"/>
                </a:lnTo>
                <a:close/>
              </a:path>
            </a:pathLst>
          </a:custGeom>
          <a:blipFill>
            <a:blip r:embed="rId2"/>
            <a:stretch>
              <a:fillRect l="0" t="0" r="0" b="0"/>
            </a:stretch>
          </a:blipFill>
        </p:spPr>
      </p:sp>
      <p:sp>
        <p:nvSpPr>
          <p:cNvPr name="Freeform 4" id="4"/>
          <p:cNvSpPr/>
          <p:nvPr/>
        </p:nvSpPr>
        <p:spPr>
          <a:xfrm flipH="false" flipV="false" rot="0">
            <a:off x="9873310" y="2590677"/>
            <a:ext cx="6412125" cy="3301105"/>
          </a:xfrm>
          <a:custGeom>
            <a:avLst/>
            <a:gdLst/>
            <a:ahLst/>
            <a:cxnLst/>
            <a:rect r="r" b="b" t="t" l="l"/>
            <a:pathLst>
              <a:path h="3301105" w="6412125">
                <a:moveTo>
                  <a:pt x="0" y="0"/>
                </a:moveTo>
                <a:lnTo>
                  <a:pt x="6412125" y="0"/>
                </a:lnTo>
                <a:lnTo>
                  <a:pt x="6412125" y="3301105"/>
                </a:lnTo>
                <a:lnTo>
                  <a:pt x="0" y="3301105"/>
                </a:lnTo>
                <a:lnTo>
                  <a:pt x="0" y="0"/>
                </a:lnTo>
                <a:close/>
              </a:path>
            </a:pathLst>
          </a:custGeom>
          <a:blipFill>
            <a:blip r:embed="rId3"/>
            <a:stretch>
              <a:fillRect l="-946" t="0" r="-946" b="-11082"/>
            </a:stretch>
          </a:blipFill>
        </p:spPr>
      </p:sp>
      <p:sp>
        <p:nvSpPr>
          <p:cNvPr name="Freeform 5" id="5"/>
          <p:cNvSpPr/>
          <p:nvPr/>
        </p:nvSpPr>
        <p:spPr>
          <a:xfrm flipH="false" flipV="false" rot="0">
            <a:off x="12271374" y="4804366"/>
            <a:ext cx="6347917" cy="3562768"/>
          </a:xfrm>
          <a:custGeom>
            <a:avLst/>
            <a:gdLst/>
            <a:ahLst/>
            <a:cxnLst/>
            <a:rect r="r" b="b" t="t" l="l"/>
            <a:pathLst>
              <a:path h="3562768" w="6347917">
                <a:moveTo>
                  <a:pt x="0" y="0"/>
                </a:moveTo>
                <a:lnTo>
                  <a:pt x="6347917" y="0"/>
                </a:lnTo>
                <a:lnTo>
                  <a:pt x="6347917" y="3562768"/>
                </a:lnTo>
                <a:lnTo>
                  <a:pt x="0" y="3562768"/>
                </a:lnTo>
                <a:lnTo>
                  <a:pt x="0" y="0"/>
                </a:lnTo>
                <a:close/>
              </a:path>
            </a:pathLst>
          </a:custGeom>
          <a:blipFill>
            <a:blip r:embed="rId4"/>
            <a:stretch>
              <a:fillRect l="0" t="0" r="0" b="0"/>
            </a:stretch>
          </a:blipFill>
        </p:spPr>
      </p:sp>
      <p:sp>
        <p:nvSpPr>
          <p:cNvPr name="Freeform 6" id="6"/>
          <p:cNvSpPr/>
          <p:nvPr/>
        </p:nvSpPr>
        <p:spPr>
          <a:xfrm flipH="false" flipV="false" rot="0">
            <a:off x="9711817" y="6445189"/>
            <a:ext cx="6848803" cy="3843891"/>
          </a:xfrm>
          <a:custGeom>
            <a:avLst/>
            <a:gdLst/>
            <a:ahLst/>
            <a:cxnLst/>
            <a:rect r="r" b="b" t="t" l="l"/>
            <a:pathLst>
              <a:path h="3843891" w="6848803">
                <a:moveTo>
                  <a:pt x="0" y="0"/>
                </a:moveTo>
                <a:lnTo>
                  <a:pt x="6848804" y="0"/>
                </a:lnTo>
                <a:lnTo>
                  <a:pt x="6848804" y="3843891"/>
                </a:lnTo>
                <a:lnTo>
                  <a:pt x="0" y="3843891"/>
                </a:lnTo>
                <a:lnTo>
                  <a:pt x="0" y="0"/>
                </a:lnTo>
                <a:close/>
              </a:path>
            </a:pathLst>
          </a:custGeom>
          <a:blipFill>
            <a:blip r:embed="rId5"/>
            <a:stretch>
              <a:fillRect l="0" t="0" r="0" b="0"/>
            </a:stretch>
          </a:blipFill>
        </p:spPr>
      </p:sp>
      <p:sp>
        <p:nvSpPr>
          <p:cNvPr name="TextBox 7" id="7"/>
          <p:cNvSpPr txBox="true"/>
          <p:nvPr/>
        </p:nvSpPr>
        <p:spPr>
          <a:xfrm rot="0">
            <a:off x="3222533" y="398015"/>
            <a:ext cx="11842933" cy="1975390"/>
          </a:xfrm>
          <a:prstGeom prst="rect">
            <a:avLst/>
          </a:prstGeom>
        </p:spPr>
        <p:txBody>
          <a:bodyPr anchor="t" rtlCol="false" tIns="0" lIns="0" bIns="0" rIns="0">
            <a:spAutoFit/>
          </a:bodyPr>
          <a:lstStyle/>
          <a:p>
            <a:pPr algn="ctr">
              <a:lnSpc>
                <a:spcPts val="16070"/>
              </a:lnSpc>
              <a:spcBef>
                <a:spcPct val="0"/>
              </a:spcBef>
            </a:pPr>
            <a:r>
              <a:rPr lang="en-US" sz="11478">
                <a:solidFill>
                  <a:srgbClr val="00BCF2"/>
                </a:solidFill>
                <a:latin typeface="Lilita One"/>
                <a:ea typeface="Lilita One"/>
                <a:cs typeface="Lilita One"/>
                <a:sym typeface="Lilita One"/>
              </a:rPr>
              <a:t>JUSTIFICACIÓN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981801" y="6836036"/>
            <a:ext cx="4977080" cy="3302971"/>
          </a:xfrm>
          <a:custGeom>
            <a:avLst/>
            <a:gdLst/>
            <a:ahLst/>
            <a:cxnLst/>
            <a:rect r="r" b="b" t="t" l="l"/>
            <a:pathLst>
              <a:path h="3302971" w="4977080">
                <a:moveTo>
                  <a:pt x="0" y="0"/>
                </a:moveTo>
                <a:lnTo>
                  <a:pt x="4977080" y="0"/>
                </a:lnTo>
                <a:lnTo>
                  <a:pt x="4977080" y="3302971"/>
                </a:lnTo>
                <a:lnTo>
                  <a:pt x="0" y="33029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214658" y="492101"/>
            <a:ext cx="1584515" cy="2706470"/>
          </a:xfrm>
          <a:custGeom>
            <a:avLst/>
            <a:gdLst/>
            <a:ahLst/>
            <a:cxnLst/>
            <a:rect r="r" b="b" t="t" l="l"/>
            <a:pathLst>
              <a:path h="2706470" w="1584515">
                <a:moveTo>
                  <a:pt x="0" y="0"/>
                </a:moveTo>
                <a:lnTo>
                  <a:pt x="1584515" y="0"/>
                </a:lnTo>
                <a:lnTo>
                  <a:pt x="1584515" y="2706470"/>
                </a:lnTo>
                <a:lnTo>
                  <a:pt x="0" y="2706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52156" y="6980961"/>
            <a:ext cx="1983909" cy="2734711"/>
          </a:xfrm>
          <a:custGeom>
            <a:avLst/>
            <a:gdLst/>
            <a:ahLst/>
            <a:cxnLst/>
            <a:rect r="r" b="b" t="t" l="l"/>
            <a:pathLst>
              <a:path h="2734711" w="1983909">
                <a:moveTo>
                  <a:pt x="0" y="0"/>
                </a:moveTo>
                <a:lnTo>
                  <a:pt x="1983908" y="0"/>
                </a:lnTo>
                <a:lnTo>
                  <a:pt x="1983908" y="2734711"/>
                </a:lnTo>
                <a:lnTo>
                  <a:pt x="0" y="27347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4306199" y="815951"/>
            <a:ext cx="9675602" cy="1223405"/>
          </a:xfrm>
          <a:prstGeom prst="rect">
            <a:avLst/>
          </a:prstGeom>
        </p:spPr>
        <p:txBody>
          <a:bodyPr anchor="t" rtlCol="false" tIns="0" lIns="0" bIns="0" rIns="0">
            <a:spAutoFit/>
          </a:bodyPr>
          <a:lstStyle/>
          <a:p>
            <a:pPr algn="ctr">
              <a:lnSpc>
                <a:spcPts val="8641"/>
              </a:lnSpc>
            </a:pPr>
            <a:r>
              <a:rPr lang="en-US" sz="10166">
                <a:solidFill>
                  <a:srgbClr val="00BCF2"/>
                </a:solidFill>
                <a:latin typeface="Lilita One"/>
                <a:ea typeface="Lilita One"/>
                <a:cs typeface="Lilita One"/>
                <a:sym typeface="Lilita One"/>
              </a:rPr>
              <a:t>ALCANCE</a:t>
            </a:r>
          </a:p>
        </p:txBody>
      </p:sp>
      <p:sp>
        <p:nvSpPr>
          <p:cNvPr name="TextBox 6" id="6"/>
          <p:cNvSpPr txBox="true"/>
          <p:nvPr/>
        </p:nvSpPr>
        <p:spPr>
          <a:xfrm rot="0">
            <a:off x="1916967" y="2998546"/>
            <a:ext cx="15342333" cy="5154261"/>
          </a:xfrm>
          <a:prstGeom prst="rect">
            <a:avLst/>
          </a:prstGeom>
        </p:spPr>
        <p:txBody>
          <a:bodyPr anchor="t" rtlCol="false" tIns="0" lIns="0" bIns="0" rIns="0">
            <a:spAutoFit/>
          </a:bodyPr>
          <a:lstStyle/>
          <a:p>
            <a:pPr algn="l" marL="913278" indent="-456639" lvl="1">
              <a:lnSpc>
                <a:spcPts val="7106"/>
              </a:lnSpc>
              <a:buFont typeface="Arial"/>
              <a:buChar char="•"/>
            </a:pPr>
            <a:r>
              <a:rPr lang="en-US" sz="4230">
                <a:solidFill>
                  <a:srgbClr val="000000"/>
                </a:solidFill>
                <a:latin typeface="Lilita One"/>
                <a:ea typeface="Lilita One"/>
                <a:cs typeface="Lilita One"/>
                <a:sym typeface="Lilita One"/>
              </a:rPr>
              <a:t>Inicia en Culiacán como ciudad piloto.</a:t>
            </a:r>
          </a:p>
          <a:p>
            <a:pPr algn="l" marL="913278" indent="-456639" lvl="1">
              <a:lnSpc>
                <a:spcPts val="7106"/>
              </a:lnSpc>
              <a:buFont typeface="Arial"/>
              <a:buChar char="•"/>
            </a:pPr>
            <a:r>
              <a:rPr lang="en-US" sz="4230">
                <a:solidFill>
                  <a:srgbClr val="000000"/>
                </a:solidFill>
                <a:latin typeface="Lilita One"/>
                <a:ea typeface="Lilita One"/>
                <a:cs typeface="Lilita One"/>
                <a:sym typeface="Lilita One"/>
              </a:rPr>
              <a:t>Prueba de sensores, sistema de IA y protocolos de respuesta.</a:t>
            </a:r>
          </a:p>
          <a:p>
            <a:pPr algn="l" marL="913278" indent="-456639" lvl="1">
              <a:lnSpc>
                <a:spcPts val="7106"/>
              </a:lnSpc>
              <a:buFont typeface="Arial"/>
              <a:buChar char="•"/>
            </a:pPr>
            <a:r>
              <a:rPr lang="en-US" sz="4230">
                <a:solidFill>
                  <a:srgbClr val="000000"/>
                </a:solidFill>
                <a:latin typeface="Lilita One"/>
                <a:ea typeface="Lilita One"/>
                <a:cs typeface="Lilita One"/>
                <a:sym typeface="Lilita One"/>
              </a:rPr>
              <a:t>Tras validar la efectividad, se extenderá a otros municipios.</a:t>
            </a:r>
          </a:p>
          <a:p>
            <a:pPr algn="l" marL="913278" indent="-456639" lvl="1">
              <a:lnSpc>
                <a:spcPts val="7106"/>
              </a:lnSpc>
              <a:buFont typeface="Arial"/>
              <a:buChar char="•"/>
            </a:pPr>
            <a:r>
              <a:rPr lang="en-US" sz="4230">
                <a:solidFill>
                  <a:srgbClr val="000000"/>
                </a:solidFill>
                <a:latin typeface="Lilita One"/>
                <a:ea typeface="Lilita One"/>
                <a:cs typeface="Lilita One"/>
                <a:sym typeface="Lilita One"/>
              </a:rPr>
              <a:t>C</a:t>
            </a:r>
            <a:r>
              <a:rPr lang="en-US" sz="4230">
                <a:solidFill>
                  <a:srgbClr val="000000"/>
                </a:solidFill>
                <a:latin typeface="Lilita One"/>
                <a:ea typeface="Lilita One"/>
                <a:cs typeface="Lilita One"/>
                <a:sym typeface="Lilita One"/>
              </a:rPr>
              <a:t>obertura en todo Sinaloa, garantizando agua </a:t>
            </a:r>
            <a:r>
              <a:rPr lang="en-US" sz="4230">
                <a:solidFill>
                  <a:srgbClr val="000000"/>
                </a:solidFill>
                <a:latin typeface="Lilita One"/>
                <a:ea typeface="Lilita One"/>
                <a:cs typeface="Lilita One"/>
                <a:sym typeface="Lilita One"/>
              </a:rPr>
              <a:t>potable más segura y confiable.</a:t>
            </a:r>
          </a:p>
          <a:p>
            <a:pPr algn="l">
              <a:lnSpc>
                <a:spcPts val="4526"/>
              </a:lnSpc>
            </a:pPr>
          </a:p>
        </p:txBody>
      </p:sp>
      <p:sp>
        <p:nvSpPr>
          <p:cNvPr name="Freeform 7" id="7"/>
          <p:cNvSpPr/>
          <p:nvPr/>
        </p:nvSpPr>
        <p:spPr>
          <a:xfrm flipH="false" flipV="false" rot="0">
            <a:off x="14599780" y="7276071"/>
            <a:ext cx="3688220" cy="3010929"/>
          </a:xfrm>
          <a:custGeom>
            <a:avLst/>
            <a:gdLst/>
            <a:ahLst/>
            <a:cxnLst/>
            <a:rect r="r" b="b" t="t" l="l"/>
            <a:pathLst>
              <a:path h="3010929" w="3688220">
                <a:moveTo>
                  <a:pt x="0" y="0"/>
                </a:moveTo>
                <a:lnTo>
                  <a:pt x="3688220" y="0"/>
                </a:lnTo>
                <a:lnTo>
                  <a:pt x="3688220" y="3010929"/>
                </a:lnTo>
                <a:lnTo>
                  <a:pt x="0" y="30109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true" flipV="true" rot="0">
            <a:off x="0" y="0"/>
            <a:ext cx="3688220" cy="3010929"/>
          </a:xfrm>
          <a:custGeom>
            <a:avLst/>
            <a:gdLst/>
            <a:ahLst/>
            <a:cxnLst/>
            <a:rect r="r" b="b" t="t" l="l"/>
            <a:pathLst>
              <a:path h="3010929" w="3688220">
                <a:moveTo>
                  <a:pt x="3688220" y="3010929"/>
                </a:moveTo>
                <a:lnTo>
                  <a:pt x="0" y="3010929"/>
                </a:lnTo>
                <a:lnTo>
                  <a:pt x="0" y="0"/>
                </a:lnTo>
                <a:lnTo>
                  <a:pt x="3688220" y="0"/>
                </a:lnTo>
                <a:lnTo>
                  <a:pt x="3688220" y="3010929"/>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3786799" y="2469608"/>
            <a:ext cx="8209026" cy="8229600"/>
          </a:xfrm>
          <a:custGeom>
            <a:avLst/>
            <a:gdLst/>
            <a:ahLst/>
            <a:cxnLst/>
            <a:rect r="r" b="b" t="t" l="l"/>
            <a:pathLst>
              <a:path h="8229600" w="8209026">
                <a:moveTo>
                  <a:pt x="0" y="0"/>
                </a:moveTo>
                <a:lnTo>
                  <a:pt x="8209026" y="0"/>
                </a:lnTo>
                <a:lnTo>
                  <a:pt x="8209026" y="8229600"/>
                </a:lnTo>
                <a:lnTo>
                  <a:pt x="0" y="8229600"/>
                </a:lnTo>
                <a:lnTo>
                  <a:pt x="0" y="0"/>
                </a:lnTo>
                <a:close/>
              </a:path>
            </a:pathLst>
          </a:custGeom>
          <a:blipFill>
            <a:blip r:embed="rId2"/>
            <a:stretch>
              <a:fillRect l="0" t="0" r="0" b="0"/>
            </a:stretch>
          </a:blipFill>
        </p:spPr>
      </p:sp>
      <p:sp>
        <p:nvSpPr>
          <p:cNvPr name="TextBox 3" id="3"/>
          <p:cNvSpPr txBox="true"/>
          <p:nvPr/>
        </p:nvSpPr>
        <p:spPr>
          <a:xfrm rot="0">
            <a:off x="2964416" y="815951"/>
            <a:ext cx="12359167" cy="2318780"/>
          </a:xfrm>
          <a:prstGeom prst="rect">
            <a:avLst/>
          </a:prstGeom>
        </p:spPr>
        <p:txBody>
          <a:bodyPr anchor="t" rtlCol="false" tIns="0" lIns="0" bIns="0" rIns="0">
            <a:spAutoFit/>
          </a:bodyPr>
          <a:lstStyle/>
          <a:p>
            <a:pPr algn="ctr">
              <a:lnSpc>
                <a:spcPts val="8641"/>
              </a:lnSpc>
            </a:pPr>
            <a:r>
              <a:rPr lang="en-US" sz="10166">
                <a:solidFill>
                  <a:srgbClr val="00BCF2"/>
                </a:solidFill>
                <a:latin typeface="Lilita One"/>
                <a:ea typeface="Lilita One"/>
                <a:cs typeface="Lilita One"/>
                <a:sym typeface="Lilita One"/>
              </a:rPr>
              <a:t>USOS DE LA IA EN LA CALIDAD DEL AGUA</a:t>
            </a:r>
          </a:p>
        </p:txBody>
      </p:sp>
      <p:sp>
        <p:nvSpPr>
          <p:cNvPr name="TextBox 4" id="4"/>
          <p:cNvSpPr txBox="true"/>
          <p:nvPr/>
        </p:nvSpPr>
        <p:spPr>
          <a:xfrm rot="0">
            <a:off x="488348" y="3436713"/>
            <a:ext cx="13288164" cy="6219190"/>
          </a:xfrm>
          <a:prstGeom prst="rect">
            <a:avLst/>
          </a:prstGeom>
        </p:spPr>
        <p:txBody>
          <a:bodyPr anchor="t" rtlCol="false" tIns="0" lIns="0" bIns="0" rIns="0">
            <a:spAutoFit/>
          </a:bodyPr>
          <a:lstStyle/>
          <a:p>
            <a:pPr algn="l" marL="766448" indent="-383224" lvl="1">
              <a:lnSpc>
                <a:spcPts val="4970"/>
              </a:lnSpc>
              <a:buFont typeface="Arial"/>
              <a:buChar char="•"/>
            </a:pPr>
            <a:r>
              <a:rPr lang="en-US" sz="3550">
                <a:solidFill>
                  <a:srgbClr val="000000"/>
                </a:solidFill>
                <a:latin typeface="Lilita One"/>
                <a:ea typeface="Lilita One"/>
                <a:cs typeface="Lilita One"/>
                <a:sym typeface="Lilita One"/>
              </a:rPr>
              <a:t>MONITOREO EN TIEMPO REAL </a:t>
            </a:r>
          </a:p>
          <a:p>
            <a:pPr algn="l" marL="1532895" indent="-510965" lvl="2">
              <a:lnSpc>
                <a:spcPts val="4970"/>
              </a:lnSpc>
              <a:buFont typeface="Arial"/>
              <a:buChar char="⚬"/>
            </a:pPr>
            <a:r>
              <a:rPr lang="en-US" sz="3550">
                <a:solidFill>
                  <a:srgbClr val="000000"/>
                </a:solidFill>
                <a:latin typeface="Lilita One"/>
                <a:ea typeface="Lilita One"/>
                <a:cs typeface="Lilita One"/>
                <a:sym typeface="Lilita One"/>
              </a:rPr>
              <a:t>SENSORES INTELIGENTES </a:t>
            </a:r>
          </a:p>
          <a:p>
            <a:pPr algn="l" marL="1532895" indent="-510965" lvl="2">
              <a:lnSpc>
                <a:spcPts val="4970"/>
              </a:lnSpc>
              <a:buFont typeface="Arial"/>
              <a:buChar char="⚬"/>
            </a:pPr>
            <a:r>
              <a:rPr lang="en-US" sz="3550">
                <a:solidFill>
                  <a:srgbClr val="000000"/>
                </a:solidFill>
                <a:latin typeface="Lilita One"/>
                <a:ea typeface="Lilita One"/>
                <a:cs typeface="Lilita One"/>
                <a:sym typeface="Lilita One"/>
              </a:rPr>
              <a:t>SISTEMAS DE ALERTA TEMPRANA.</a:t>
            </a:r>
          </a:p>
          <a:p>
            <a:pPr algn="l">
              <a:lnSpc>
                <a:spcPts val="4970"/>
              </a:lnSpc>
            </a:pPr>
          </a:p>
          <a:p>
            <a:pPr algn="l" marL="766448" indent="-383224" lvl="1">
              <a:lnSpc>
                <a:spcPts val="4970"/>
              </a:lnSpc>
              <a:buFont typeface="Arial"/>
              <a:buChar char="•"/>
            </a:pPr>
            <a:r>
              <a:rPr lang="en-US" sz="3550">
                <a:solidFill>
                  <a:srgbClr val="000000"/>
                </a:solidFill>
                <a:latin typeface="Lilita One"/>
                <a:ea typeface="Lilita One"/>
                <a:cs typeface="Lilita One"/>
                <a:sym typeface="Lilita One"/>
              </a:rPr>
              <a:t>PREDICCIÓN DE CALIDAD DEL AGUA  </a:t>
            </a:r>
          </a:p>
          <a:p>
            <a:pPr algn="l" marL="1532895" indent="-510965" lvl="2">
              <a:lnSpc>
                <a:spcPts val="4970"/>
              </a:lnSpc>
              <a:buFont typeface="Arial"/>
              <a:buChar char="⚬"/>
            </a:pPr>
            <a:r>
              <a:rPr lang="en-US" sz="3550">
                <a:solidFill>
                  <a:srgbClr val="000000"/>
                </a:solidFill>
                <a:latin typeface="Lilita One"/>
                <a:ea typeface="Lilita One"/>
                <a:cs typeface="Lilita One"/>
                <a:sym typeface="Lilita One"/>
              </a:rPr>
              <a:t>MODELOS DE ML ANTICIPAN CRISIS DE CONTAMINACIÓN.</a:t>
            </a:r>
          </a:p>
          <a:p>
            <a:pPr algn="l">
              <a:lnSpc>
                <a:spcPts val="4970"/>
              </a:lnSpc>
            </a:pPr>
          </a:p>
          <a:p>
            <a:pPr algn="l" marL="766448" indent="-383224" lvl="1">
              <a:lnSpc>
                <a:spcPts val="4970"/>
              </a:lnSpc>
              <a:buFont typeface="Arial"/>
              <a:buChar char="•"/>
            </a:pPr>
            <a:r>
              <a:rPr lang="en-US" sz="3550">
                <a:solidFill>
                  <a:srgbClr val="000000"/>
                </a:solidFill>
                <a:latin typeface="Lilita One"/>
                <a:ea typeface="Lilita One"/>
                <a:cs typeface="Lilita One"/>
                <a:sym typeface="Lilita One"/>
              </a:rPr>
              <a:t>OPTIMIZACIÓN DE PLANTAS DE TRATAMIENTO </a:t>
            </a:r>
          </a:p>
          <a:p>
            <a:pPr algn="l" marL="1532895" indent="-510965" lvl="2">
              <a:lnSpc>
                <a:spcPts val="4970"/>
              </a:lnSpc>
              <a:buFont typeface="Arial"/>
              <a:buChar char="⚬"/>
            </a:pPr>
            <a:r>
              <a:rPr lang="en-US" sz="3550">
                <a:solidFill>
                  <a:srgbClr val="000000"/>
                </a:solidFill>
                <a:latin typeface="Lilita One"/>
                <a:ea typeface="Lilita One"/>
                <a:cs typeface="Lilita One"/>
                <a:sym typeface="Lilita One"/>
              </a:rPr>
              <a:t>AJUSTE AUTOMÁTICO DE QUÍMICOS Y ENERGÍA.</a:t>
            </a:r>
          </a:p>
          <a:p>
            <a:pPr algn="l">
              <a:lnSpc>
                <a:spcPts val="455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3791996"/>
            <a:ext cx="14483208" cy="5797550"/>
          </a:xfrm>
          <a:prstGeom prst="rect">
            <a:avLst/>
          </a:prstGeom>
        </p:spPr>
        <p:txBody>
          <a:bodyPr anchor="t" rtlCol="false" tIns="0" lIns="0" bIns="0" rIns="0">
            <a:spAutoFit/>
          </a:bodyPr>
          <a:lstStyle/>
          <a:p>
            <a:pPr algn="l" marL="701679" indent="-350840" lvl="1">
              <a:lnSpc>
                <a:spcPts val="4550"/>
              </a:lnSpc>
              <a:buFont typeface="Arial"/>
              <a:buChar char="•"/>
            </a:pPr>
            <a:r>
              <a:rPr lang="en-US" sz="3250">
                <a:solidFill>
                  <a:srgbClr val="000000"/>
                </a:solidFill>
                <a:latin typeface="Lilita One"/>
                <a:ea typeface="Lilita One"/>
                <a:cs typeface="Lilita One"/>
                <a:sym typeface="Lilita One"/>
              </a:rPr>
              <a:t>DETECCIÓN DE CONTAMINANTES INVISIBLES </a:t>
            </a:r>
          </a:p>
          <a:p>
            <a:pPr algn="l" marL="1403359" indent="-467786" lvl="2">
              <a:lnSpc>
                <a:spcPts val="4550"/>
              </a:lnSpc>
              <a:buFont typeface="Arial"/>
              <a:buChar char="⚬"/>
            </a:pPr>
            <a:r>
              <a:rPr lang="en-US" sz="3250">
                <a:solidFill>
                  <a:srgbClr val="000000"/>
                </a:solidFill>
                <a:latin typeface="Lilita One"/>
                <a:ea typeface="Lilita One"/>
                <a:cs typeface="Lilita One"/>
                <a:sym typeface="Lilita One"/>
              </a:rPr>
              <a:t>MICROPLÁ</a:t>
            </a:r>
            <a:r>
              <a:rPr lang="en-US" sz="3250">
                <a:solidFill>
                  <a:srgbClr val="000000"/>
                </a:solidFill>
                <a:latin typeface="Lilita One"/>
                <a:ea typeface="Lilita One"/>
                <a:cs typeface="Lilita One"/>
                <a:sym typeface="Lilita One"/>
              </a:rPr>
              <a:t>STICOS, PESTICIDAS Y FÁRMACOS.</a:t>
            </a:r>
          </a:p>
          <a:p>
            <a:pPr algn="l">
              <a:lnSpc>
                <a:spcPts val="4550"/>
              </a:lnSpc>
            </a:pPr>
          </a:p>
          <a:p>
            <a:pPr algn="l" marL="701679" indent="-350840" lvl="1">
              <a:lnSpc>
                <a:spcPts val="4550"/>
              </a:lnSpc>
              <a:buFont typeface="Arial"/>
              <a:buChar char="•"/>
            </a:pPr>
            <a:r>
              <a:rPr lang="en-US" sz="3250">
                <a:solidFill>
                  <a:srgbClr val="000000"/>
                </a:solidFill>
                <a:latin typeface="Lilita One"/>
                <a:ea typeface="Lilita One"/>
                <a:cs typeface="Lilita One"/>
                <a:sym typeface="Lilita One"/>
              </a:rPr>
              <a:t>PROTECCIÓN DE ECOSISTEMAS ACUÁTICOS </a:t>
            </a:r>
          </a:p>
          <a:p>
            <a:pPr algn="l" marL="1403359" indent="-467786" lvl="2">
              <a:lnSpc>
                <a:spcPts val="4550"/>
              </a:lnSpc>
              <a:buFont typeface="Arial"/>
              <a:buChar char="⚬"/>
            </a:pPr>
            <a:r>
              <a:rPr lang="en-US" sz="3250">
                <a:solidFill>
                  <a:srgbClr val="000000"/>
                </a:solidFill>
                <a:latin typeface="Lilita One"/>
                <a:ea typeface="Lilita One"/>
                <a:cs typeface="Lilita One"/>
                <a:sym typeface="Lilita One"/>
              </a:rPr>
              <a:t>IMÁG</a:t>
            </a:r>
            <a:r>
              <a:rPr lang="en-US" sz="3250">
                <a:solidFill>
                  <a:srgbClr val="000000"/>
                </a:solidFill>
                <a:latin typeface="Lilita One"/>
                <a:ea typeface="Lilita One"/>
                <a:cs typeface="Lilita One"/>
                <a:sym typeface="Lilita One"/>
              </a:rPr>
              <a:t>ENES SATELITALES, </a:t>
            </a:r>
          </a:p>
          <a:p>
            <a:pPr algn="l" marL="1403359" indent="-467786" lvl="2">
              <a:lnSpc>
                <a:spcPts val="4550"/>
              </a:lnSpc>
              <a:buFont typeface="Arial"/>
              <a:buChar char="⚬"/>
            </a:pPr>
            <a:r>
              <a:rPr lang="en-US" sz="3250">
                <a:solidFill>
                  <a:srgbClr val="000000"/>
                </a:solidFill>
                <a:latin typeface="Lilita One"/>
                <a:ea typeface="Lilita One"/>
                <a:cs typeface="Lilita One"/>
                <a:sym typeface="Lilita One"/>
              </a:rPr>
              <a:t>RESIDUOS MARINOS, MONITOREO DE FAUNA.</a:t>
            </a:r>
          </a:p>
          <a:p>
            <a:pPr algn="l">
              <a:lnSpc>
                <a:spcPts val="4550"/>
              </a:lnSpc>
            </a:pPr>
          </a:p>
          <a:p>
            <a:pPr algn="l" marL="701679" indent="-350840" lvl="1">
              <a:lnSpc>
                <a:spcPts val="4550"/>
              </a:lnSpc>
              <a:buFont typeface="Arial"/>
              <a:buChar char="•"/>
            </a:pPr>
            <a:r>
              <a:rPr lang="en-US" sz="3250">
                <a:solidFill>
                  <a:srgbClr val="000000"/>
                </a:solidFill>
                <a:latin typeface="Lilita One"/>
                <a:ea typeface="Lilita One"/>
                <a:cs typeface="Lilita One"/>
                <a:sym typeface="Lilita One"/>
              </a:rPr>
              <a:t>GES</a:t>
            </a:r>
            <a:r>
              <a:rPr lang="en-US" sz="3250">
                <a:solidFill>
                  <a:srgbClr val="000000"/>
                </a:solidFill>
                <a:latin typeface="Lilita One"/>
                <a:ea typeface="Lilita One"/>
                <a:cs typeface="Lilita One"/>
                <a:sym typeface="Lilita One"/>
              </a:rPr>
              <a:t>TIÓN DE REDES DE DISTRIBUCIÓN  </a:t>
            </a:r>
          </a:p>
          <a:p>
            <a:pPr algn="l" marL="1403359" indent="-467786" lvl="2">
              <a:lnSpc>
                <a:spcPts val="4550"/>
              </a:lnSpc>
              <a:buFont typeface="Arial"/>
              <a:buChar char="⚬"/>
            </a:pPr>
            <a:r>
              <a:rPr lang="en-US" sz="3250">
                <a:solidFill>
                  <a:srgbClr val="000000"/>
                </a:solidFill>
                <a:latin typeface="Lilita One"/>
                <a:ea typeface="Lilita One"/>
                <a:cs typeface="Lilita One"/>
                <a:sym typeface="Lilita One"/>
              </a:rPr>
              <a:t>DETECCIÓN DE FUGAS Y RIESGOS EN TUBERÍAS.</a:t>
            </a:r>
          </a:p>
          <a:p>
            <a:pPr algn="l">
              <a:lnSpc>
                <a:spcPts val="5250"/>
              </a:lnSpc>
              <a:spcBef>
                <a:spcPct val="0"/>
              </a:spcBef>
            </a:pPr>
          </a:p>
        </p:txBody>
      </p:sp>
      <p:sp>
        <p:nvSpPr>
          <p:cNvPr name="Freeform 3" id="3"/>
          <p:cNvSpPr/>
          <p:nvPr/>
        </p:nvSpPr>
        <p:spPr>
          <a:xfrm flipH="false" flipV="false" rot="0">
            <a:off x="12379629" y="4093800"/>
            <a:ext cx="4439188" cy="4687831"/>
          </a:xfrm>
          <a:custGeom>
            <a:avLst/>
            <a:gdLst/>
            <a:ahLst/>
            <a:cxnLst/>
            <a:rect r="r" b="b" t="t" l="l"/>
            <a:pathLst>
              <a:path h="4687831" w="4439188">
                <a:moveTo>
                  <a:pt x="0" y="0"/>
                </a:moveTo>
                <a:lnTo>
                  <a:pt x="4439189" y="0"/>
                </a:lnTo>
                <a:lnTo>
                  <a:pt x="4439189" y="4687831"/>
                </a:lnTo>
                <a:lnTo>
                  <a:pt x="0" y="46878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2964416" y="815951"/>
            <a:ext cx="12359167" cy="2318780"/>
          </a:xfrm>
          <a:prstGeom prst="rect">
            <a:avLst/>
          </a:prstGeom>
        </p:spPr>
        <p:txBody>
          <a:bodyPr anchor="t" rtlCol="false" tIns="0" lIns="0" bIns="0" rIns="0">
            <a:spAutoFit/>
          </a:bodyPr>
          <a:lstStyle/>
          <a:p>
            <a:pPr algn="ctr">
              <a:lnSpc>
                <a:spcPts val="8641"/>
              </a:lnSpc>
            </a:pPr>
            <a:r>
              <a:rPr lang="en-US" sz="10166">
                <a:solidFill>
                  <a:srgbClr val="00BCF2"/>
                </a:solidFill>
                <a:latin typeface="Lilita One"/>
                <a:ea typeface="Lilita One"/>
                <a:cs typeface="Lilita One"/>
                <a:sym typeface="Lilita One"/>
              </a:rPr>
              <a:t>USOS DE LA IA EN LA CALIDAD DEL AGUA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766" y="2816284"/>
            <a:ext cx="18425532" cy="7470716"/>
          </a:xfrm>
          <a:custGeom>
            <a:avLst/>
            <a:gdLst/>
            <a:ahLst/>
            <a:cxnLst/>
            <a:rect r="r" b="b" t="t" l="l"/>
            <a:pathLst>
              <a:path h="7470716" w="18425532">
                <a:moveTo>
                  <a:pt x="0" y="0"/>
                </a:moveTo>
                <a:lnTo>
                  <a:pt x="18425532" y="0"/>
                </a:lnTo>
                <a:lnTo>
                  <a:pt x="18425532" y="7470716"/>
                </a:lnTo>
                <a:lnTo>
                  <a:pt x="0" y="747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57123" y="704850"/>
            <a:ext cx="16373754" cy="1975390"/>
          </a:xfrm>
          <a:prstGeom prst="rect">
            <a:avLst/>
          </a:prstGeom>
        </p:spPr>
        <p:txBody>
          <a:bodyPr anchor="t" rtlCol="false" tIns="0" lIns="0" bIns="0" rIns="0">
            <a:spAutoFit/>
          </a:bodyPr>
          <a:lstStyle/>
          <a:p>
            <a:pPr algn="ctr">
              <a:lnSpc>
                <a:spcPts val="16070"/>
              </a:lnSpc>
              <a:spcBef>
                <a:spcPct val="0"/>
              </a:spcBef>
            </a:pPr>
            <a:r>
              <a:rPr lang="en-US" sz="11478">
                <a:solidFill>
                  <a:srgbClr val="00BCF2"/>
                </a:solidFill>
                <a:latin typeface="Lilita One"/>
                <a:ea typeface="Lilita One"/>
                <a:cs typeface="Lilita One"/>
                <a:sym typeface="Lilita One"/>
              </a:rPr>
              <a:t>NUESTRA PROPUESTA</a:t>
            </a:r>
          </a:p>
        </p:txBody>
      </p:sp>
      <p:sp>
        <p:nvSpPr>
          <p:cNvPr name="TextBox 4" id="4"/>
          <p:cNvSpPr txBox="true"/>
          <p:nvPr/>
        </p:nvSpPr>
        <p:spPr>
          <a:xfrm rot="0">
            <a:off x="1208420" y="4809418"/>
            <a:ext cx="15871161" cy="4213225"/>
          </a:xfrm>
          <a:prstGeom prst="rect">
            <a:avLst/>
          </a:prstGeom>
        </p:spPr>
        <p:txBody>
          <a:bodyPr anchor="t" rtlCol="false" tIns="0" lIns="0" bIns="0" rIns="0">
            <a:spAutoFit/>
          </a:bodyPr>
          <a:lstStyle/>
          <a:p>
            <a:pPr algn="ctr">
              <a:lnSpc>
                <a:spcPts val="5599"/>
              </a:lnSpc>
            </a:pPr>
            <a:r>
              <a:rPr lang="en-US" sz="3999">
                <a:solidFill>
                  <a:srgbClr val="FFFFFF"/>
                </a:solidFill>
                <a:latin typeface="Lilita One"/>
                <a:ea typeface="Lilita One"/>
                <a:cs typeface="Lilita One"/>
                <a:sym typeface="Lilita One"/>
              </a:rPr>
              <a:t>EL PROYECTO BUSCA TRANSFORMAR LA GESTIÓN DEL AGUA POTABLE EN SINALOA MEDIANTE EL USO DE INTELIGENCIA ARTIFICIAL GENERATIVA. LA IDEA ES PASAR DE UN SISTEMA REACTIVO, QUE SOLO RESPONDE CUANDO YA EXISTE UN PROBLEMA, A UN SISTEMA PREDICTIVO Y PREVENTIVO, CAPAZ DE ANTICIPAR FALLAS Y PROPONER SOLUCIONES INMEDIATAS.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DAGy0riyj-M</dc:identifier>
  <dcterms:modified xsi:type="dcterms:W3CDTF">2011-08-01T06:04:30Z</dcterms:modified>
  <cp:revision>1</cp:revision>
  <dc:title>Presentación Cuidado del Agua Moderno Azul</dc:title>
</cp:coreProperties>
</file>

<file path=docProps/thumbnail.jpeg>
</file>